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Default Extension="bin" ContentType="application/vnd.openxmlformats-officedocument.presentationml.printerSettings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slides/slide24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Default Extension="png" ContentType="image/png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3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Default Extension="xml" ContentType="application/xml"/>
  <Override PartName="/ppt/handoutMasters/handoutMaster1.xml" ContentType="application/vnd.openxmlformats-officedocument.presentationml.handoutMaster+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9" r:id="rId1"/>
  </p:sldMasterIdLst>
  <p:notesMasterIdLst>
    <p:notesMasterId r:id="rId36"/>
  </p:notesMasterIdLst>
  <p:handoutMasterIdLst>
    <p:handoutMasterId r:id="rId37"/>
  </p:handoutMasterIdLst>
  <p:sldIdLst>
    <p:sldId id="299" r:id="rId2"/>
    <p:sldId id="378" r:id="rId3"/>
    <p:sldId id="325" r:id="rId4"/>
    <p:sldId id="366" r:id="rId5"/>
    <p:sldId id="300" r:id="rId6"/>
    <p:sldId id="379" r:id="rId7"/>
    <p:sldId id="266" r:id="rId8"/>
    <p:sldId id="380" r:id="rId9"/>
    <p:sldId id="303" r:id="rId10"/>
    <p:sldId id="381" r:id="rId11"/>
    <p:sldId id="351" r:id="rId12"/>
    <p:sldId id="346" r:id="rId13"/>
    <p:sldId id="382" r:id="rId14"/>
    <p:sldId id="352" r:id="rId15"/>
    <p:sldId id="372" r:id="rId16"/>
    <p:sldId id="367" r:id="rId17"/>
    <p:sldId id="368" r:id="rId18"/>
    <p:sldId id="373" r:id="rId19"/>
    <p:sldId id="383" r:id="rId20"/>
    <p:sldId id="374" r:id="rId21"/>
    <p:sldId id="375" r:id="rId22"/>
    <p:sldId id="384" r:id="rId23"/>
    <p:sldId id="385" r:id="rId24"/>
    <p:sldId id="369" r:id="rId25"/>
    <p:sldId id="341" r:id="rId26"/>
    <p:sldId id="376" r:id="rId27"/>
    <p:sldId id="377" r:id="rId28"/>
    <p:sldId id="386" r:id="rId29"/>
    <p:sldId id="353" r:id="rId30"/>
    <p:sldId id="354" r:id="rId31"/>
    <p:sldId id="321" r:id="rId32"/>
    <p:sldId id="339" r:id="rId33"/>
    <p:sldId id="340" r:id="rId34"/>
    <p:sldId id="361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preferSingleView="1">
    <p:restoredLeft sz="19082" autoAdjust="0"/>
    <p:restoredTop sz="94575" autoAdjust="0"/>
  </p:normalViewPr>
  <p:slideViewPr>
    <p:cSldViewPr>
      <p:cViewPr varScale="1">
        <p:scale>
          <a:sx n="111" d="100"/>
          <a:sy n="111" d="100"/>
        </p:scale>
        <p:origin x="-104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37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F5EF843-E497-41F5-8484-E6E0E39150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6760E52-5A00-4659-81ED-32764DA0D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4BE18-089D-4E12-8AD4-6B2BB7EF9E27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C23C5-0809-40AE-88B4-28843DA95768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8A9C5-5315-47F3-B4C8-D2D3AD5134B8}" type="slidenum">
              <a:rPr lang="en-US" smtClean="0"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B789208-38E0-4DCD-830D-C58E0260B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2E2BB-F49A-468D-A26E-E7EAB42D6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8AFE-FB71-4CB5-9DD9-A19123D36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8F00-A70F-494A-BFAF-EACF7AF3D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D8765-6657-459B-B3B6-029F1A267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E84DF-641A-460B-8C32-9B774E957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C5C5-92D5-4D63-BA0F-2EC4CC958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CFB0-FE84-4059-A4AA-CD397D6FF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BEBAF-22F5-49A0-8BE5-750EEDBEE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-3175" y="3276600"/>
            <a:ext cx="492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Lesson 1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676400" y="6230938"/>
            <a:ext cx="71643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CLB: MS Office 2007 Companion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14400" y="6400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Campbell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B3B5-8AD3-49FB-8062-6D1EF781C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C63A-D46E-4E01-8C0D-FB0EE0E8B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10CB-D7ED-4336-93BF-FEAC71C98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96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6963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 userDrawn="1"/>
        </p:nvSpPr>
        <p:spPr bwMode="auto">
          <a:xfrm>
            <a:off x="-6350" y="2743200"/>
            <a:ext cx="800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/>
            </a:r>
            <a:br>
              <a:rPr lang="en-US" sz="2000" b="1" dirty="0">
                <a:ea typeface="+mn-ea"/>
                <a:cs typeface="+mn-cs"/>
              </a:rPr>
            </a:br>
            <a:r>
              <a:rPr lang="en-US" sz="2000" b="1" dirty="0">
                <a:ea typeface="+mn-ea"/>
                <a:cs typeface="+mn-cs"/>
              </a:rPr>
              <a:t>Lesson 1</a:t>
            </a: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838200" y="63246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Morrison / Wells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724400" y="63246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CLB: A Comp Guide to IC</a:t>
            </a:r>
            <a:r>
              <a:rPr lang="en-US" sz="2000" b="1" baseline="30000" dirty="0">
                <a:ea typeface="+mn-ea"/>
                <a:cs typeface="+mn-cs"/>
              </a:rPr>
              <a:t>3</a:t>
            </a:r>
            <a:r>
              <a:rPr lang="en-US" sz="2000" b="1" dirty="0">
                <a:ea typeface="+mn-ea"/>
                <a:cs typeface="+mn-cs"/>
              </a:rPr>
              <a:t> </a:t>
            </a:r>
            <a:r>
              <a:rPr lang="en-US" sz="2000" b="1" dirty="0">
                <a:ea typeface="+mn-ea"/>
                <a:cs typeface="+mn-cs"/>
              </a:rPr>
              <a:t>4E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F267C36-09D9-4910-B3A0-DBA686140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83" r:id="rId7"/>
    <p:sldLayoutId id="2147483676" r:id="rId8"/>
    <p:sldLayoutId id="2147483675" r:id="rId9"/>
    <p:sldLayoutId id="2147483674" r:id="rId10"/>
    <p:sldLayoutId id="2147483673" r:id="rId11"/>
    <p:sldLayoutId id="2147483672" r:id="rId1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505A9B-9792-44F2-9904-F4FD3E5C1FAB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Lesson 1</a:t>
            </a:r>
            <a:br>
              <a:rPr lang="en-US" sz="3200" smtClean="0"/>
            </a:br>
            <a:r>
              <a:rPr lang="en-US" sz="3200" smtClean="0"/>
              <a:t>Computers and Computer Systems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241800" cy="182245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b="1" smtClean="0"/>
              <a:t>Computer Literacy BASICS: A Comprehensive Guide to IC</a:t>
            </a:r>
            <a:r>
              <a:rPr lang="en-US" b="1" baseline="30000" smtClean="0"/>
              <a:t>3</a:t>
            </a:r>
            <a:r>
              <a:rPr lang="en-US" b="1" smtClean="0"/>
              <a:t>, 4</a:t>
            </a:r>
            <a:r>
              <a:rPr lang="en-US" b="1" baseline="30000" smtClean="0"/>
              <a:t>th</a:t>
            </a:r>
            <a:r>
              <a:rPr lang="en-US" b="1" smtClean="0"/>
              <a:t> Edition</a:t>
            </a:r>
            <a:endParaRPr lang="en-US" smtClean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63246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Morrison / Wells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Computers and Computer Systems (continued)</a:t>
            </a:r>
          </a:p>
        </p:txBody>
      </p:sp>
      <p:sp>
        <p:nvSpPr>
          <p:cNvPr id="2867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200" smtClean="0"/>
              <a:t>The actual machine—wires, transistors, and circuits—is called hardware.</a:t>
            </a:r>
          </a:p>
          <a:p>
            <a:r>
              <a:rPr lang="en-US" sz="2200" smtClean="0"/>
              <a:t>Software consists of instructions or programs for controlling the computer.</a:t>
            </a:r>
          </a:p>
          <a:p>
            <a:r>
              <a:rPr lang="en-US" sz="2200" smtClean="0"/>
              <a:t>Data is text, numbers, sound, images, or video.</a:t>
            </a:r>
          </a:p>
          <a:p>
            <a:r>
              <a:rPr lang="en-US" sz="2200" smtClean="0"/>
              <a:t>The computer receives data through an input device, process the data, produces the output (or information), and stores the data and information on a storage device.</a:t>
            </a:r>
          </a:p>
          <a:p>
            <a:endParaRPr lang="en-US" sz="2200" smtClean="0"/>
          </a:p>
        </p:txBody>
      </p:sp>
      <p:sp>
        <p:nvSpPr>
          <p:cNvPr id="2867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0631EB-830B-41D3-95B7-69B19BA57E99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8650EA9-F9DE-4DB8-A852-CCA8E6FF2567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867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8C11EA3-E10B-4CBC-865E-44E57DECFD28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9C02B9-6550-4512-A147-705B36319E44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69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CC68D656-44F1-486A-A0E0-639A2B236BCB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Classifying Computers</a:t>
            </a:r>
          </a:p>
        </p:txBody>
      </p:sp>
      <p:sp>
        <p:nvSpPr>
          <p:cNvPr id="29700" name="Rectangle 10"/>
          <p:cNvSpPr>
            <a:spLocks noGrp="1" noChangeArrowheads="1"/>
          </p:cNvSpPr>
          <p:nvPr>
            <p:ph sz="half" idx="4294967295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r>
              <a:rPr lang="en-US" sz="2200" smtClean="0"/>
              <a:t>Special-purpose computers are used mostly to control something else.</a:t>
            </a:r>
          </a:p>
          <a:p>
            <a:r>
              <a:rPr lang="en-US" sz="2200" smtClean="0"/>
              <a:t>General-purpose computers are divided into categories, based on their physical size, function, cost, and performance:</a:t>
            </a:r>
          </a:p>
          <a:p>
            <a:endParaRPr lang="en-US" sz="2400" smtClean="0"/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4187825"/>
            <a:ext cx="4267200" cy="1785938"/>
          </a:xfrm>
        </p:spPr>
        <p:txBody>
          <a:bodyPr/>
          <a:lstStyle/>
          <a:p>
            <a:pPr lvl="1"/>
            <a:r>
              <a:rPr lang="en-US" sz="2000" smtClean="0"/>
              <a:t>Desktop and notebook </a:t>
            </a:r>
          </a:p>
          <a:p>
            <a:pPr lvl="1">
              <a:buFontTx/>
              <a:buNone/>
            </a:pPr>
            <a:r>
              <a:rPr lang="en-US" sz="2000" smtClean="0"/>
              <a:t>	computers</a:t>
            </a:r>
          </a:p>
          <a:p>
            <a:pPr lvl="1"/>
            <a:r>
              <a:rPr lang="en-US" sz="2000" smtClean="0"/>
              <a:t>Server</a:t>
            </a:r>
          </a:p>
          <a:p>
            <a:pPr lvl="1"/>
            <a:r>
              <a:rPr lang="en-US" sz="2000" smtClean="0"/>
              <a:t>Mobile devices</a:t>
            </a:r>
          </a:p>
          <a:p>
            <a:pPr lvl="1"/>
            <a:r>
              <a:rPr lang="en-US" sz="2000" smtClean="0"/>
              <a:t>Tablet PC</a:t>
            </a:r>
          </a:p>
          <a:p>
            <a:pPr lvl="1"/>
            <a:r>
              <a:rPr lang="en-US" sz="2000" smtClean="0"/>
              <a:t>Mainframe computer</a:t>
            </a:r>
          </a:p>
        </p:txBody>
      </p:sp>
      <p:sp>
        <p:nvSpPr>
          <p:cNvPr id="29702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01CE79BA-8EA8-4284-BFA0-B3D2DA8EB40B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713288" y="4187825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/>
              <a:t>Supercomputer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/>
              <a:t>Embedded computers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/>
              <a:t>Portable players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/>
              <a:t>Calculators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/>
              <a:t>Computer game systems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/>
              <a:t>Electronic book readers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6F30FB-81A7-49E8-9CD3-7BB132371C15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2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BF74BB90-5DDE-4E1B-BC49-347CF6FBD252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Computer Systems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990600"/>
          </a:xfrm>
        </p:spPr>
        <p:txBody>
          <a:bodyPr/>
          <a:lstStyle/>
          <a:p>
            <a:pPr eaLnBrk="1" hangingPunct="1"/>
            <a:r>
              <a:rPr lang="en-US" sz="2400" smtClean="0"/>
              <a:t>Computers are used for all kinds of tasks.</a:t>
            </a:r>
          </a:p>
          <a:p>
            <a:pPr eaLnBrk="1" hangingPunct="1"/>
            <a:r>
              <a:rPr lang="en-US" sz="2400" smtClean="0"/>
              <a:t>Computers take raw data and change it into information. An example of the procedure: </a:t>
            </a:r>
          </a:p>
          <a:p>
            <a:pPr lvl="1" eaLnBrk="1" hangingPunct="1"/>
            <a:r>
              <a:rPr lang="en-US" sz="2200" smtClean="0"/>
              <a:t>You enter programs and data with some type of input device.</a:t>
            </a:r>
          </a:p>
          <a:p>
            <a:pPr lvl="1" eaLnBrk="1" hangingPunct="1"/>
            <a:r>
              <a:rPr lang="en-US" sz="2200" smtClean="0"/>
              <a:t>The computer uses instructions to process the data and to turn it into information.</a:t>
            </a:r>
          </a:p>
          <a:p>
            <a:pPr lvl="1" eaLnBrk="1" hangingPunct="1"/>
            <a:r>
              <a:rPr lang="en-US" sz="2200" smtClean="0"/>
              <a:t>You send the information to some type of output device.</a:t>
            </a:r>
          </a:p>
          <a:p>
            <a:pPr lvl="1" eaLnBrk="1" hangingPunct="1"/>
            <a:r>
              <a:rPr lang="en-US" sz="2200" smtClean="0"/>
              <a:t>You store it for later retrieval.</a:t>
            </a:r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4F8A0799-870E-4EFA-9EB2-B25109FFEA70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8B3CCD-464E-4004-BF5C-D7752A6A9510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92E9001-AA1D-4BF2-8D4C-5121FFBB5E80}" type="slidenum">
              <a:rPr lang="en-US" sz="2600" b="1">
                <a:solidFill>
                  <a:schemeClr val="bg1"/>
                </a:solidFill>
              </a:rPr>
              <a:pPr/>
              <a:t>13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Computer Systems (continued)</a:t>
            </a:r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3879850"/>
          </a:xfrm>
        </p:spPr>
        <p:txBody>
          <a:bodyPr/>
          <a:lstStyle/>
          <a:p>
            <a:pPr eaLnBrk="1" hangingPunct="1"/>
            <a:r>
              <a:rPr lang="en-US" sz="2200" smtClean="0"/>
              <a:t>Computer system components</a:t>
            </a:r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C200D860-3140-448D-838D-29F980A6DB9B}" type="slidenum">
              <a:rPr lang="en-US" sz="2600" b="1">
                <a:solidFill>
                  <a:schemeClr val="bg1"/>
                </a:solidFill>
              </a:rPr>
              <a:pPr/>
              <a:t>13</a:t>
            </a:fld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830513"/>
            <a:ext cx="3779838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88595F-CD51-4CCF-9699-7CBFB344E6BF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4CA337C-BCE5-4D37-8EC1-9F993896B9C2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The motherboard is a circuit board that contains integral components—central processing unit, memory, connectors, and expansion ports and slots.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E037D6F-09FF-471B-8518-BE43AF617023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2475" y="3678238"/>
            <a:ext cx="51768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 (continued)</a:t>
            </a:r>
          </a:p>
        </p:txBody>
      </p:sp>
      <p:sp>
        <p:nvSpPr>
          <p:cNvPr id="33794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The Central Processing Unit:</a:t>
            </a:r>
          </a:p>
          <a:p>
            <a:pPr eaLnBrk="1" hangingPunct="1"/>
            <a:r>
              <a:rPr lang="en-US" sz="2400" smtClean="0"/>
              <a:t>The central processing unit (CPU) is the brains of the computer. </a:t>
            </a:r>
          </a:p>
          <a:p>
            <a:pPr eaLnBrk="1" hangingPunct="1"/>
            <a:r>
              <a:rPr lang="en-US" sz="2400" smtClean="0"/>
              <a:t>The CPU has two primary sections: the arithmetic/logic unit and the control unit.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3379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1ED400-0F0C-4CD8-8EAC-C0B36F0CE750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623724F-E0A3-4D4C-B29E-AF050D6EDF4F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379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71841A67-006E-4B60-BBA7-A0ABB08E76AD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5867400" y="51054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Microprocessor</a:t>
            </a:r>
          </a:p>
        </p:txBody>
      </p:sp>
      <p:sp>
        <p:nvSpPr>
          <p:cNvPr id="33799" name="Content Placeholder 1"/>
          <p:cNvSpPr>
            <a:spLocks noGrp="1"/>
          </p:cNvSpPr>
          <p:nvPr>
            <p:ph sz="half" idx="2"/>
          </p:nvPr>
        </p:nvSpPr>
        <p:spPr>
          <a:xfrm>
            <a:off x="4760913" y="2809875"/>
            <a:ext cx="3770312" cy="32766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endParaRPr lang="en-US"/>
          </a:p>
        </p:txBody>
      </p:sp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8225" y="2809875"/>
            <a:ext cx="35623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CCC7EA-C1EF-467A-94A1-B4D41657C638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1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9065D534-5E20-437F-B7D5-E06D34573AF3}" type="slidenum">
              <a:rPr lang="en-US" sz="2600" b="1">
                <a:solidFill>
                  <a:schemeClr val="bg1"/>
                </a:solidFill>
              </a:rPr>
              <a:pPr/>
              <a:t>16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 (continued)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b="1" smtClean="0"/>
              <a:t>The Arithmetic/Logic Unit: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The arithmetic/logic unit (ALU) performs arithmetic computations and logical operations.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smtClean="0"/>
              <a:t>The Control Unit: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The control unit coordinates all of the processor’s activities.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You communicate with the computer through programming languages.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The computer uses machine language, or binary code, which contains only 1s and 0s.</a:t>
            </a:r>
            <a:endParaRPr lang="en-US" sz="2400" smtClean="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BE91D3EB-5C0B-4DA1-ADAD-516920D82108}" type="slidenum">
              <a:rPr lang="en-US" sz="2600" b="1">
                <a:solidFill>
                  <a:schemeClr val="bg1"/>
                </a:solidFill>
              </a:rPr>
              <a:pPr/>
              <a:t>16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F694C63-6C08-4DA5-8EB7-45C9AF8D6FF5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E0395E53-B343-4838-A4ED-1A31E4BCC2EC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 (continued)</a:t>
            </a: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990600"/>
          </a:xfrm>
        </p:spPr>
        <p:txBody>
          <a:bodyPr/>
          <a:lstStyle/>
          <a:p>
            <a:pPr eaLnBrk="1" hangingPunct="1"/>
            <a:r>
              <a:rPr lang="en-US" sz="2400" b="1" smtClean="0"/>
              <a:t>Recognizing How a Computer Represents Data:</a:t>
            </a:r>
          </a:p>
          <a:p>
            <a:pPr eaLnBrk="1" hangingPunct="1"/>
            <a:r>
              <a:rPr lang="en-US" sz="2400" smtClean="0"/>
              <a:t>In machine language, the control unit sends out necessary messages to execute the instructions. A single zero or a single one is a bit. A byte is a single character. 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9912548-697B-4008-9E58-96B377A057CD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108450"/>
            <a:ext cx="4491038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2C96E80-DF1F-4687-9428-15FCE3CC24A4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55CA9180-3BBD-4431-B901-85D79F0919B3}" type="slidenum">
              <a:rPr lang="en-US" sz="2600" b="1">
                <a:solidFill>
                  <a:schemeClr val="bg1"/>
                </a:solidFill>
              </a:rPr>
              <a:pPr/>
              <a:t>18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 (continued)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990600"/>
          </a:xfrm>
        </p:spPr>
        <p:txBody>
          <a:bodyPr/>
          <a:lstStyle/>
          <a:p>
            <a:pPr eaLnBrk="1" hangingPunct="1"/>
            <a:r>
              <a:rPr lang="en-US" sz="2400" b="1" smtClean="0"/>
              <a:t>Memory:</a:t>
            </a:r>
          </a:p>
          <a:p>
            <a:pPr eaLnBrk="1" hangingPunct="1"/>
            <a:r>
              <a:rPr lang="en-US" sz="2400" smtClean="0"/>
              <a:t>Memory is where data is stored on the motherboard.</a:t>
            </a:r>
          </a:p>
          <a:p>
            <a:pPr eaLnBrk="1" hangingPunct="1"/>
            <a:r>
              <a:rPr lang="en-US" sz="2400" smtClean="0"/>
              <a:t>Memory can be short term or long term.</a:t>
            </a:r>
          </a:p>
          <a:p>
            <a:pPr eaLnBrk="1" hangingPunct="1"/>
            <a:r>
              <a:rPr lang="en-US" sz="2400" smtClean="0"/>
              <a:t>When you want to store a file or information permanently, you use secondary storage devices such as the computer’s hard drive or a USB drive. You might think of this as long term memory.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36869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9B42A890-29D4-4E42-BD16-C6B915DC99EF}" type="slidenum">
              <a:rPr lang="en-US" sz="2600" b="1">
                <a:solidFill>
                  <a:schemeClr val="bg1"/>
                </a:solidFill>
              </a:rPr>
              <a:pPr/>
              <a:t>18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63B8F7-CCF7-48FF-942A-F66317C09ACD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9B1379B-74E1-4A51-9410-167D0CB67F76}" type="slidenum">
              <a:rPr lang="en-US" sz="2600" b="1">
                <a:solidFill>
                  <a:schemeClr val="bg1"/>
                </a:solidFill>
              </a:rPr>
              <a:pPr/>
              <a:t>19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 (continued)</a:t>
            </a:r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3657600"/>
          </a:xfrm>
        </p:spPr>
        <p:txBody>
          <a:bodyPr/>
          <a:lstStyle/>
          <a:p>
            <a:pPr eaLnBrk="1" hangingPunct="1"/>
            <a:r>
              <a:rPr lang="en-US" sz="2400" b="1" smtClean="0"/>
              <a:t>Random Access Memory:</a:t>
            </a:r>
          </a:p>
          <a:p>
            <a:pPr eaLnBrk="1" hangingPunct="1"/>
            <a:r>
              <a:rPr lang="en-US" sz="2400" smtClean="0"/>
              <a:t>The memory on the motherboard is short term, called random access memory (RAM). </a:t>
            </a:r>
          </a:p>
          <a:p>
            <a:pPr eaLnBrk="1" hangingPunct="1"/>
            <a:r>
              <a:rPr lang="en-US" sz="2400" smtClean="0"/>
              <a:t>Data, information, and program instructions are stored temporarily on a RAM chip and disappear when the computer is turned off.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4E04A5ED-F5DF-44C1-9B2D-B84ECCB1CE62}" type="slidenum">
              <a:rPr lang="en-US" sz="2600" b="1">
                <a:solidFill>
                  <a:schemeClr val="bg1"/>
                </a:solidFill>
              </a:rPr>
              <a:pPr/>
              <a:t>19</a:t>
            </a:fld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7113" y="4751388"/>
            <a:ext cx="41910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the Presentations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The presentations cover the objectives found in the opening of each lesson.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All lesson objectives are listed in the beginning of each presentation.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You may customize the presentations to fit your class needs.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Some figures from the lessons are included. A complete set of images from the book can be found on the Instructor Resources disc.</a:t>
            </a:r>
            <a:endParaRPr lang="en-US" sz="2400" smtClean="0"/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CC305CF2-48D7-4159-A19C-BC03A57E313D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A4DD1DD-D951-404F-8DD4-2F7BBE7B31E6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9BE2BAB9-9837-4DE7-A1D2-5A21B272FE4D}" type="slidenum">
              <a:rPr lang="en-US" sz="2600" b="1">
                <a:solidFill>
                  <a:schemeClr val="bg1"/>
                </a:solidFill>
              </a:rPr>
              <a:pPr/>
              <a:t>20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 (continued)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3505200"/>
          </a:xfrm>
        </p:spPr>
        <p:txBody>
          <a:bodyPr/>
          <a:lstStyle/>
          <a:p>
            <a:pPr eaLnBrk="1" hangingPunct="1"/>
            <a:r>
              <a:rPr lang="en-US" b="1" smtClean="0"/>
              <a:t>Random Access Memory (cont):</a:t>
            </a:r>
          </a:p>
          <a:p>
            <a:pPr eaLnBrk="1" hangingPunct="1"/>
            <a:r>
              <a:rPr lang="en-US" smtClean="0"/>
              <a:t>The instruction cycle is the amount of time it takes to retrieve instructions to perform a specified task and complete the command.</a:t>
            </a:r>
          </a:p>
          <a:p>
            <a:pPr eaLnBrk="1" hangingPunct="1"/>
            <a:r>
              <a:rPr lang="en-US" smtClean="0"/>
              <a:t>The execution cycle refers to the amount of time it takes the CPU to execute the instruction and store the results in RAM. 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5A112410-7733-4F7E-A446-CE6F14A6BDC8}" type="slidenum">
              <a:rPr lang="en-US" sz="2600" b="1">
                <a:solidFill>
                  <a:schemeClr val="bg1"/>
                </a:solidFill>
              </a:rPr>
              <a:pPr/>
              <a:t>20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69D67A-9AD7-4A43-AF66-3C32686965AB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3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9FEFE522-DA31-4AE4-AA6B-E54BADE9FBD0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 (continued)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990600"/>
          </a:xfrm>
        </p:spPr>
        <p:txBody>
          <a:bodyPr/>
          <a:lstStyle/>
          <a:p>
            <a:pPr eaLnBrk="1" hangingPunct="1"/>
            <a:r>
              <a:rPr lang="en-US" sz="2400" b="1" smtClean="0"/>
              <a:t>Random Access Memory (cont):</a:t>
            </a:r>
          </a:p>
          <a:p>
            <a:pPr eaLnBrk="1" hangingPunct="1"/>
            <a:r>
              <a:rPr lang="en-US" sz="2400" smtClean="0"/>
              <a:t>Together, the instruction cycle and one or more execution cycles create a machine cycle.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3994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21614424-4DFD-4228-8AB0-8A8992EEF769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657600"/>
            <a:ext cx="4440238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FAA9A4-B54F-4EE9-AFCE-67EABC344617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B1C4AEE2-BBD6-4A63-90B7-F9E8B28AC953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 (continued)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848600" cy="3733800"/>
          </a:xfrm>
        </p:spPr>
        <p:txBody>
          <a:bodyPr/>
          <a:lstStyle/>
          <a:p>
            <a:pPr eaLnBrk="1" hangingPunct="1"/>
            <a:r>
              <a:rPr lang="en-US" sz="2400" b="1" smtClean="0"/>
              <a:t>Random Access Memory (cont):</a:t>
            </a:r>
          </a:p>
          <a:p>
            <a:pPr eaLnBrk="1" hangingPunct="1"/>
            <a:r>
              <a:rPr lang="en-US" sz="2400" smtClean="0"/>
              <a:t>For every instruction, a processor repeats a set of four basic operations, which compose a machine cycle: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smtClean="0"/>
              <a:t>Fetching is the process of obtaining a program instruction or data item from RAM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smtClean="0"/>
              <a:t>Decoding refers to the process of translating the instruction into signals the computer can execute.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smtClean="0"/>
              <a:t>Executing is the process of carrying out the commands.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smtClean="0"/>
              <a:t>Storing, in this context, means writing the result to memory (not to a storage medium). 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2BBCA561-AE10-48FC-ADA3-379AEF811925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31A85A1-13BD-4A78-9DD5-0C21D97D2D08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76FEEBA-637D-46C5-A90E-DB8E9AD7CDA8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 (continued)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848600" cy="3733800"/>
          </a:xfrm>
        </p:spPr>
        <p:txBody>
          <a:bodyPr/>
          <a:lstStyle/>
          <a:p>
            <a:pPr eaLnBrk="1" hangingPunct="1"/>
            <a:r>
              <a:rPr lang="en-US" sz="2400" b="1" smtClean="0"/>
              <a:t>Random Access Memory (cont):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0D930807-C91B-4835-B29E-FAE4C9C6552F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973388"/>
            <a:ext cx="35052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B7D1FE-3830-4089-81A2-F4379AF06C1F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6DC70FA-4EE6-4CC8-A826-649258FD156B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System Components (continued)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772400" cy="990600"/>
          </a:xfrm>
        </p:spPr>
        <p:txBody>
          <a:bodyPr/>
          <a:lstStyle/>
          <a:p>
            <a:pPr eaLnBrk="1" hangingPunct="1"/>
            <a:r>
              <a:rPr lang="en-US" sz="2400" b="1" smtClean="0"/>
              <a:t>Read-Only Memory:</a:t>
            </a:r>
          </a:p>
          <a:p>
            <a:pPr eaLnBrk="1" hangingPunct="1"/>
            <a:r>
              <a:rPr lang="en-US" sz="2400" smtClean="0"/>
              <a:t>Another type of memory found on the motherboard is read-only memory (ROM).</a:t>
            </a:r>
          </a:p>
          <a:p>
            <a:pPr eaLnBrk="1" hangingPunct="1"/>
            <a:r>
              <a:rPr lang="en-US" sz="2400" smtClean="0"/>
              <a:t>ROM chips store specific instructions that are needed for computer operations. These instructions remain on the chip even when the power is turned off.</a:t>
            </a:r>
          </a:p>
          <a:p>
            <a:pPr eaLnBrk="1" hangingPunct="1"/>
            <a:r>
              <a:rPr lang="en-US" sz="2400" smtClean="0"/>
              <a:t>The more common of these is the BIOS ROM, containing instructions to start the system when you turn on the computer. 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4301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F31C343A-6DCA-48AB-A497-290A0EC5EF20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330148D-DC37-4FA6-84D2-9A583CF877C0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23C9F4DD-9947-4EBE-A96A-14CFA8E239FE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Types of Storage Devices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3886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600" dirty="0" smtClean="0">
                <a:ea typeface="+mn-ea"/>
                <a:cs typeface="+mn-cs"/>
              </a:rPr>
              <a:t>To keep a permanent copy of data, you must store it on a storage device.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600" b="1" dirty="0" smtClean="0">
                <a:ea typeface="+mn-ea"/>
                <a:cs typeface="+mn-cs"/>
              </a:rPr>
              <a:t>Magnetic Storage Devices: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600" dirty="0" smtClean="0">
                <a:ea typeface="+mn-ea"/>
                <a:cs typeface="+mn-cs"/>
              </a:rPr>
              <a:t>Data is stored in numbered </a:t>
            </a:r>
          </a:p>
          <a:p>
            <a:pPr marL="395288" indent="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ea typeface="+mn-ea"/>
                <a:cs typeface="+mn-cs"/>
              </a:rPr>
              <a:t>tracks in a special log on the disk</a:t>
            </a:r>
          </a:p>
          <a:p>
            <a:pPr marL="395288" indent="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ea typeface="+mn-ea"/>
                <a:cs typeface="+mn-cs"/>
              </a:rPr>
              <a:t>called a file allocation table (FAT).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600" b="1" dirty="0" smtClean="0">
                <a:ea typeface="+mn-ea"/>
                <a:cs typeface="+mn-cs"/>
              </a:rPr>
              <a:t>Hard Disks: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600" dirty="0" smtClean="0">
                <a:ea typeface="+mn-ea"/>
                <a:cs typeface="+mn-cs"/>
              </a:rPr>
              <a:t>Advantages: speed and capacity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sz="2600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0FC1AE5-72FE-4589-A869-D899A31C852F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4463" y="3733800"/>
            <a:ext cx="243205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Identifying Types of Storage Devices (continued)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smtClean="0"/>
              <a:t>Removable Disks: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Removable magnetic media are rarely used and include 3 ½-inch disks and Zip disks.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Optical Storage Devices:</a:t>
            </a:r>
          </a:p>
          <a:p>
            <a:pPr lvl="1">
              <a:lnSpc>
                <a:spcPct val="90000"/>
              </a:lnSpc>
            </a:pPr>
            <a:endParaRPr lang="en-US" b="1" smtClean="0"/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E92067D-5DA2-4F77-89B7-CABE669A8D48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5060" name="Rectangle 3"/>
          <p:cNvSpPr txBox="1">
            <a:spLocks noChangeArrowheads="1"/>
          </p:cNvSpPr>
          <p:nvPr/>
        </p:nvSpPr>
        <p:spPr bwMode="auto">
          <a:xfrm>
            <a:off x="850900" y="3916363"/>
            <a:ext cx="40259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Use laser technology to read and write data on plastic platters that contain a metal layer, like CDs and DVDs.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endParaRPr lang="en-US" b="1"/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3788" y="3521075"/>
            <a:ext cx="40259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Identifying Types of Storage Devices (continued)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3657600" cy="3724275"/>
          </a:xfrm>
        </p:spPr>
        <p:txBody>
          <a:bodyPr/>
          <a:lstStyle/>
          <a:p>
            <a:r>
              <a:rPr lang="en-US" sz="2400" b="1" smtClean="0"/>
              <a:t>Solid-State Storage Media:</a:t>
            </a:r>
          </a:p>
          <a:p>
            <a:r>
              <a:rPr lang="en-US" sz="2400" smtClean="0"/>
              <a:t>Removable medium that uses integrated circuits, such as a USB flash drive.</a:t>
            </a:r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41DDF5AD-841D-4358-8646-1FF6428C288E}" type="slidenum">
              <a:rPr lang="en-US" sz="2600" b="1">
                <a:solidFill>
                  <a:schemeClr val="bg1"/>
                </a:solidFill>
              </a:rPr>
              <a:pPr/>
              <a:t>27</a:t>
            </a:fld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438400"/>
            <a:ext cx="38798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5029200"/>
            <a:ext cx="457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Identifying Types of Storage Devices (continued)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162800" cy="3724275"/>
          </a:xfrm>
        </p:spPr>
        <p:txBody>
          <a:bodyPr/>
          <a:lstStyle/>
          <a:p>
            <a:r>
              <a:rPr lang="en-US" sz="2400" b="1"/>
              <a:t>Network Drives:</a:t>
            </a:r>
          </a:p>
          <a:p>
            <a:r>
              <a:rPr lang="en-US" sz="2400"/>
              <a:t>Hard drive or tape drive connected to a network server and is available to and shared by multiple users.</a:t>
            </a:r>
          </a:p>
          <a:p>
            <a:r>
              <a:rPr lang="en-US" sz="2400"/>
              <a:t>Remote storage is used to extend disk space on a server and to eliminate the addition of more hard disks or other storage devices.</a:t>
            </a:r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2475FC86-77D1-4FF4-B8EE-567A0081656A}" type="slidenum">
              <a:rPr lang="en-US" sz="2600" b="1">
                <a:solidFill>
                  <a:schemeClr val="bg1"/>
                </a:solidFill>
              </a:rPr>
              <a:pPr/>
              <a:t>28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C732AA-6A47-451C-908E-60D6417A6E6B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FFD4D212-0EE7-441C-9D76-0F1F48613CAE}" type="slidenum">
              <a:rPr lang="en-US" sz="2600" b="1">
                <a:solidFill>
                  <a:schemeClr val="bg1"/>
                </a:solidFill>
              </a:rPr>
              <a:pPr/>
              <a:t>29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Caring for Storage Media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3886200"/>
          </a:xfrm>
        </p:spPr>
        <p:txBody>
          <a:bodyPr/>
          <a:lstStyle/>
          <a:p>
            <a:r>
              <a:rPr lang="en-US" sz="2400" smtClean="0"/>
              <a:t>Keep away from magnetic fields.</a:t>
            </a:r>
          </a:p>
          <a:p>
            <a:r>
              <a:rPr lang="en-US" sz="2400" smtClean="0"/>
              <a:t>Avoid extreme temperatures.</a:t>
            </a:r>
          </a:p>
          <a:p>
            <a:r>
              <a:rPr lang="en-US" sz="2400" smtClean="0"/>
              <a:t>Remove media from drives and store them properly when not in use.</a:t>
            </a:r>
          </a:p>
          <a:p>
            <a:r>
              <a:rPr lang="en-US" sz="2400" smtClean="0"/>
              <a:t>When handling DVDs and other optical discs, hold them at the edges.</a:t>
            </a:r>
          </a:p>
          <a:p>
            <a:r>
              <a:rPr lang="en-US" sz="2400" smtClean="0"/>
              <a:t>Never try to remove the media from a drive when the drive indicator light is on.</a:t>
            </a:r>
          </a:p>
          <a:p>
            <a:r>
              <a:rPr lang="en-US" sz="2400" smtClean="0"/>
              <a:t>Keep discs in a sturdy case when transporting.</a:t>
            </a:r>
          </a:p>
        </p:txBody>
      </p:sp>
      <p:sp>
        <p:nvSpPr>
          <p:cNvPr id="4813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F52CD592-8A29-48FC-A312-04659AF4DF4B}" type="slidenum">
              <a:rPr lang="en-US" sz="2600" b="1">
                <a:solidFill>
                  <a:schemeClr val="bg1"/>
                </a:solidFill>
              </a:rPr>
              <a:pPr/>
              <a:t>29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9813CE-5AF2-413C-BE90-7D92F27D06D3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1B39F3EA-17EE-42AE-8182-7B77311D533F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E2BE1171-3B27-4D29-8E42-78936E155253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7693025" cy="3724275"/>
          </a:xfrm>
        </p:spPr>
        <p:txBody>
          <a:bodyPr/>
          <a:lstStyle/>
          <a:p>
            <a:r>
              <a:rPr lang="en-US" smtClean="0"/>
              <a:t>Understand the importance of computers.</a:t>
            </a:r>
          </a:p>
          <a:p>
            <a:r>
              <a:rPr lang="en-US" smtClean="0"/>
              <a:t>Define computers and computer systems.</a:t>
            </a:r>
          </a:p>
          <a:p>
            <a:r>
              <a:rPr lang="en-US" smtClean="0"/>
              <a:t>Classify computers.</a:t>
            </a:r>
          </a:p>
          <a:p>
            <a:r>
              <a:rPr lang="en-US" smtClean="0"/>
              <a:t>Use computer systems.</a:t>
            </a:r>
          </a:p>
          <a:p>
            <a:r>
              <a:rPr lang="en-US" smtClean="0"/>
              <a:t>Identify system components.</a:t>
            </a:r>
          </a:p>
          <a:p>
            <a:r>
              <a:rPr lang="en-US" smtClean="0"/>
              <a:t>Identify types of storage devices.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1EA39C1-286A-49DA-930F-69F043784E33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7D6E79E-5DE8-4747-A913-D0ED397894BD}" type="slidenum">
              <a:rPr lang="en-US" sz="2600" b="1">
                <a:solidFill>
                  <a:schemeClr val="bg1"/>
                </a:solidFill>
              </a:rPr>
              <a:pPr/>
              <a:t>30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Exploring Computers in Your Future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3886200"/>
          </a:xfrm>
        </p:spPr>
        <p:txBody>
          <a:bodyPr/>
          <a:lstStyle/>
          <a:p>
            <a:r>
              <a:rPr lang="en-US" smtClean="0"/>
              <a:t>A major focus of new types of computers is connectivity, or the ability to connect with other computers.</a:t>
            </a:r>
          </a:p>
          <a:p>
            <a:r>
              <a:rPr lang="en-US" smtClean="0"/>
              <a:t>Wireless and mobile devices are now as common as wired desktop machines.</a:t>
            </a:r>
          </a:p>
          <a:p>
            <a:r>
              <a:rPr lang="en-US" smtClean="0"/>
              <a:t>Computer literacy, which is the knowledge and understanding of computers and their uses, will become even more important.</a:t>
            </a:r>
          </a:p>
        </p:txBody>
      </p:sp>
      <p:sp>
        <p:nvSpPr>
          <p:cNvPr id="4915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B4EAD070-2A0E-4D45-8A94-407CF9EA9D81}" type="slidenum">
              <a:rPr lang="en-US" sz="2600" b="1">
                <a:solidFill>
                  <a:schemeClr val="bg1"/>
                </a:solidFill>
              </a:rPr>
              <a:pPr/>
              <a:t>30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34B799-22B7-4720-B1C0-546D556E84F2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7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762DE0CB-CAE8-4114-B2D5-4D30D6E81CFE}" type="slidenum">
              <a:rPr lang="en-US" sz="2600" b="1">
                <a:solidFill>
                  <a:schemeClr val="bg1"/>
                </a:solidFill>
              </a:rPr>
              <a:pPr/>
              <a:t>31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smtClean="0"/>
              <a:t>In this lesson, you learned:</a:t>
            </a:r>
          </a:p>
          <a:p>
            <a:r>
              <a:rPr lang="en-US" sz="2400" smtClean="0"/>
              <a:t>A computer is an electronic device that receives data, processes data, produces information, and stores the data and information.</a:t>
            </a:r>
          </a:p>
          <a:p>
            <a:r>
              <a:rPr lang="en-US" sz="2400" smtClean="0"/>
              <a:t>A computer derives its power from its speed, reliability, accuracy, storage, and communications capability.</a:t>
            </a:r>
          </a:p>
          <a:p>
            <a:r>
              <a:rPr lang="en-US" sz="2400" smtClean="0"/>
              <a:t>Computer classifications include personal computers (desktop and notebook), mobile devices, servers, mainframes, and supercomputers.</a:t>
            </a:r>
          </a:p>
        </p:txBody>
      </p:sp>
      <p:sp>
        <p:nvSpPr>
          <p:cNvPr id="5018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F150DCEE-C402-4F32-86EB-C51598EC2F86}" type="slidenum">
              <a:rPr lang="en-US" sz="2600" b="1">
                <a:solidFill>
                  <a:schemeClr val="bg1"/>
                </a:solidFill>
              </a:rPr>
              <a:pPr/>
              <a:t>31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6F037C5-7FA2-4A48-BB81-BE977EE31C80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95FE0681-E379-4900-8485-567B95D481CB}" type="slidenum">
              <a:rPr lang="en-US" sz="2600" b="1">
                <a:solidFill>
                  <a:schemeClr val="bg1"/>
                </a:solidFill>
              </a:rPr>
              <a:pPr/>
              <a:t>32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(continued)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Almost all computers perform the same general functions: input, processing, output, and storage. Input, output, and processing devices grouped together represent a computer system.</a:t>
            </a:r>
          </a:p>
          <a:p>
            <a:r>
              <a:rPr lang="en-US" sz="2400" smtClean="0"/>
              <a:t>The machine cycle is made up of the instruction cycle and the execution cycle.</a:t>
            </a:r>
          </a:p>
          <a:p>
            <a:r>
              <a:rPr lang="en-US" sz="2400" smtClean="0"/>
              <a:t>The motherboard is the center of all processing. It contains the central processing unit (CPU), memory, and basic controllers for the system. It also contains ports and expansion slots.</a:t>
            </a:r>
            <a:endParaRPr lang="en-US" sz="2600" smtClean="0"/>
          </a:p>
        </p:txBody>
      </p:sp>
      <p:sp>
        <p:nvSpPr>
          <p:cNvPr id="51205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E5A66C77-73D1-4CE8-8645-25C0BF87CCF1}" type="slidenum">
              <a:rPr lang="en-US" sz="2600" b="1">
                <a:solidFill>
                  <a:schemeClr val="bg1"/>
                </a:solidFill>
              </a:rPr>
              <a:pPr/>
              <a:t>32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C4D2B5-9063-4536-BD9D-65025FD806F4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9575215-6D82-4312-B3C9-F5D2BA4D0971}" type="slidenum">
              <a:rPr lang="en-US" sz="2600" b="1">
                <a:solidFill>
                  <a:schemeClr val="bg1"/>
                </a:solidFill>
              </a:rPr>
              <a:pPr/>
              <a:t>33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(continued)</a:t>
            </a:r>
          </a:p>
        </p:txBody>
      </p:sp>
      <p:sp>
        <p:nvSpPr>
          <p:cNvPr id="522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motherboard contains different types of memory. Random access memory (RAM) is volatile and is used to store instructions, data, and information temporarily. Read-only memory (ROM) is nonvolatile and is used to store permanent instructions needed for computer operations.</a:t>
            </a:r>
          </a:p>
        </p:txBody>
      </p:sp>
      <p:sp>
        <p:nvSpPr>
          <p:cNvPr id="52229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9A0DD13-3EF5-4E54-9583-AD617B70A531}" type="slidenum">
              <a:rPr lang="en-US" sz="2600" b="1">
                <a:solidFill>
                  <a:schemeClr val="bg1"/>
                </a:solidFill>
              </a:rPr>
              <a:pPr/>
              <a:t>33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8DB765A-9943-4857-97B6-BBA89B18B299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A0DA593-C5E2-46DC-B752-790E4E17D27F}" type="slidenum">
              <a:rPr lang="en-US" sz="2600" b="1">
                <a:solidFill>
                  <a:schemeClr val="bg1"/>
                </a:solidFill>
              </a:rPr>
              <a:pPr/>
              <a:t>34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32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(continued)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The CPU is the brains of the computer. The CPU has two main sections—the arithmetic/logic unit (ALU) and the control unit. All calculations and comparisons take place in the ALU. The control unit coordinates the CPU activities.</a:t>
            </a:r>
          </a:p>
          <a:p>
            <a:r>
              <a:rPr lang="en-US" sz="2400" smtClean="0"/>
              <a:t>To maintain a permanent copy of data, you should store it on some type of storage medium. The three categories of storage media are magnetic storage, optical storage, and solid-state storage.</a:t>
            </a:r>
          </a:p>
        </p:txBody>
      </p:sp>
      <p:sp>
        <p:nvSpPr>
          <p:cNvPr id="5325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AA8A9289-87E4-4958-8E82-62CAE08DF3C3}" type="slidenum">
              <a:rPr lang="en-US" sz="2600" b="1">
                <a:solidFill>
                  <a:schemeClr val="bg1"/>
                </a:solidFill>
              </a:rPr>
              <a:pPr/>
              <a:t>34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8E9F1E-2E9A-4AE1-97DF-C7D0CD6CDB04}" type="slidenum">
              <a:rPr lang="en-US" smtClean="0"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D7B490A-BA39-487C-8A46-2E0426C007DC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43CE21D-6A10-4BA5-82A6-800AB28BD7A3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150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 (continued)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7693025" cy="3724275"/>
          </a:xfrm>
        </p:spPr>
        <p:txBody>
          <a:bodyPr/>
          <a:lstStyle/>
          <a:p>
            <a:r>
              <a:rPr lang="en-US" smtClean="0"/>
              <a:t>Care for storage media.</a:t>
            </a:r>
          </a:p>
          <a:p>
            <a:r>
              <a:rPr lang="en-US" smtClean="0"/>
              <a:t>Explore computers in your future.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8922444-FC11-4901-88CF-CDEBA169F4AA}" type="slidenum">
              <a:rPr lang="en-US" smtClean="0"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B3A62A0-E1E5-4468-BF5B-5DC0AE6F0721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555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92FB8514-A49B-436C-8376-5F9F6E0C5B8C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Vocabulary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arithmetic/logic unit (ALU)</a:t>
            </a:r>
          </a:p>
          <a:p>
            <a:pPr>
              <a:lnSpc>
                <a:spcPct val="90000"/>
              </a:lnSpc>
            </a:pPr>
            <a:r>
              <a:rPr lang="en-US" smtClean="0"/>
              <a:t>central processing unit (CPU)</a:t>
            </a:r>
          </a:p>
          <a:p>
            <a:pPr>
              <a:lnSpc>
                <a:spcPct val="90000"/>
              </a:lnSpc>
            </a:pPr>
            <a:r>
              <a:rPr lang="en-US" smtClean="0"/>
              <a:t>circuit board</a:t>
            </a:r>
          </a:p>
          <a:p>
            <a:pPr>
              <a:lnSpc>
                <a:spcPct val="90000"/>
              </a:lnSpc>
            </a:pPr>
            <a:r>
              <a:rPr lang="en-US" smtClean="0"/>
              <a:t>computer</a:t>
            </a:r>
          </a:p>
          <a:p>
            <a:pPr>
              <a:lnSpc>
                <a:spcPct val="90000"/>
              </a:lnSpc>
            </a:pPr>
            <a:r>
              <a:rPr lang="en-US" smtClean="0"/>
              <a:t>control unit</a:t>
            </a:r>
          </a:p>
          <a:p>
            <a:pPr>
              <a:lnSpc>
                <a:spcPct val="90000"/>
              </a:lnSpc>
            </a:pPr>
            <a:r>
              <a:rPr lang="en-US" smtClean="0"/>
              <a:t>data</a:t>
            </a:r>
          </a:p>
        </p:txBody>
      </p:sp>
      <p:sp>
        <p:nvSpPr>
          <p:cNvPr id="2355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hard disk</a:t>
            </a:r>
          </a:p>
          <a:p>
            <a:pPr>
              <a:lnSpc>
                <a:spcPct val="90000"/>
              </a:lnSpc>
            </a:pPr>
            <a:r>
              <a:rPr lang="en-US"/>
              <a:t>hardware </a:t>
            </a:r>
          </a:p>
          <a:p>
            <a:pPr>
              <a:lnSpc>
                <a:spcPct val="90000"/>
              </a:lnSpc>
            </a:pPr>
            <a:r>
              <a:rPr lang="en-US"/>
              <a:t>information</a:t>
            </a:r>
          </a:p>
          <a:p>
            <a:pPr>
              <a:lnSpc>
                <a:spcPct val="90000"/>
              </a:lnSpc>
            </a:pPr>
            <a:r>
              <a:rPr lang="en-US"/>
              <a:t>memory</a:t>
            </a:r>
          </a:p>
          <a:p>
            <a:pPr>
              <a:lnSpc>
                <a:spcPct val="90000"/>
              </a:lnSpc>
            </a:pPr>
            <a:r>
              <a:rPr lang="en-US"/>
              <a:t>mobile device</a:t>
            </a:r>
          </a:p>
          <a:p>
            <a:pPr>
              <a:lnSpc>
                <a:spcPct val="90000"/>
              </a:lnSpc>
            </a:pPr>
            <a:r>
              <a:rPr lang="en-US"/>
              <a:t>motherboard</a:t>
            </a:r>
          </a:p>
          <a:p>
            <a:pPr>
              <a:lnSpc>
                <a:spcPct val="90000"/>
              </a:lnSpc>
            </a:pPr>
            <a:r>
              <a:rPr lang="en-US"/>
              <a:t>notebook computer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Vocabulary (continued)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random access memory (RAM)</a:t>
            </a:r>
          </a:p>
          <a:p>
            <a:pPr>
              <a:lnSpc>
                <a:spcPct val="90000"/>
              </a:lnSpc>
            </a:pPr>
            <a:r>
              <a:rPr lang="en-US"/>
              <a:t>read-only memory (ROM)</a:t>
            </a:r>
          </a:p>
          <a:p>
            <a:r>
              <a:rPr lang="en-US"/>
              <a:t>server</a:t>
            </a:r>
          </a:p>
          <a:p>
            <a:r>
              <a:rPr lang="en-US"/>
              <a:t>software</a:t>
            </a:r>
          </a:p>
          <a:p>
            <a:r>
              <a:rPr lang="en-US"/>
              <a:t>supercomputer</a:t>
            </a:r>
          </a:p>
        </p:txBody>
      </p:sp>
      <p:sp>
        <p:nvSpPr>
          <p:cNvPr id="24579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B67B10FC-8408-4FFC-98B2-B296E9884DDD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4580" name="Rectangle 5"/>
          <p:cNvSpPr txBox="1">
            <a:spLocks noChangeArrowheads="1"/>
          </p:cNvSpPr>
          <p:nvPr/>
        </p:nvSpPr>
        <p:spPr bwMode="auto">
          <a:xfrm>
            <a:off x="5029200" y="2362200"/>
            <a:ext cx="37703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sz="2800"/>
              <a:t>tablet PC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sz="2800"/>
              <a:t>USB flash drive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032E0A-4ECD-4224-A734-73DE34849904}" type="slidenum">
              <a:rPr lang="en-US" smtClean="0"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203C0BCE-6678-4536-81D5-E08B69F097EA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5603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716EFEA-71AA-4973-974D-9F7A7E4C5BE8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560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Understanding the Importance of Computers 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computer is one of the most important inventions of the past century.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You find computers and computer technology everywhere throughout society—from businesses and financial organizations, to home electronics and appliances, to personal applications such as clothing embedded with iPod controls.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819DA13-0CD4-42A7-B7C4-4DD0A9EC7CBA}" type="slidenum">
              <a:rPr lang="en-US" smtClean="0"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D449DB5-C766-4525-8BB4-1757745FFF3B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67B7D13-A9E9-4857-BD97-F0AEF46FEFC2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Understanding the Importance of Computers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/>
            <a:r>
              <a:rPr lang="en-US" b="1" smtClean="0"/>
              <a:t>A Brief History of the Computer:</a:t>
            </a:r>
          </a:p>
          <a:p>
            <a:pPr eaLnBrk="1" hangingPunct="1"/>
            <a:r>
              <a:rPr lang="en-US" smtClean="0"/>
              <a:t>The first computers were developed in the late 1940s and early 1950s for use by the military and government.</a:t>
            </a:r>
          </a:p>
          <a:p>
            <a:pPr eaLnBrk="1" hangingPunct="1"/>
            <a:r>
              <a:rPr lang="en-US" smtClean="0"/>
              <a:t>In 1971, Dr. Ted Hoff developed the microprocessor.</a:t>
            </a:r>
          </a:p>
          <a:p>
            <a:pPr eaLnBrk="1" hangingPunct="1"/>
            <a:r>
              <a:rPr lang="en-US" smtClean="0"/>
              <a:t>The first Apple computer was built in 1976. The IBM PC was introduced in 1981.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Computers and Computer Systems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  <a:defRPr/>
            </a:pPr>
            <a:r>
              <a:rPr lang="en-US" sz="2200" dirty="0" smtClean="0">
                <a:ea typeface="+mn-ea"/>
                <a:cs typeface="+mn-cs"/>
              </a:rPr>
              <a:t>A computer is an electronic device that receives data (input), processes data, stores data, and produces a result (output).</a:t>
            </a:r>
          </a:p>
          <a:p>
            <a:pPr>
              <a:buFont typeface="Wingdings" pitchFamily="2" charset="2"/>
              <a:buChar char="l"/>
              <a:defRPr/>
            </a:pPr>
            <a:endParaRPr lang="en-US" sz="2200" dirty="0">
              <a:ea typeface="+mn-ea"/>
              <a:cs typeface="+mn-cs"/>
            </a:endParaRPr>
          </a:p>
          <a:p>
            <a:pPr>
              <a:buFont typeface="Wingdings" pitchFamily="2" charset="2"/>
              <a:buChar char="l"/>
              <a:defRPr/>
            </a:pPr>
            <a:endParaRPr lang="en-US" sz="2200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l"/>
              <a:defRPr/>
            </a:pPr>
            <a:endParaRPr lang="en-US" sz="2200" dirty="0">
              <a:ea typeface="+mn-ea"/>
              <a:cs typeface="+mn-cs"/>
            </a:endParaRPr>
          </a:p>
          <a:p>
            <a:pPr>
              <a:buFont typeface="Wingdings" pitchFamily="2" charset="2"/>
              <a:buChar char="l"/>
              <a:defRPr/>
            </a:pPr>
            <a:endParaRPr lang="en-US" sz="2200" dirty="0" smtClean="0">
              <a:ea typeface="+mn-ea"/>
              <a:cs typeface="+mn-cs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200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en-US" sz="2200" dirty="0" smtClean="0">
                <a:ea typeface="+mn-ea"/>
                <a:cs typeface="+mn-cs"/>
              </a:rPr>
              <a:t>A computer system includes hardware, software, data, and people.</a:t>
            </a:r>
          </a:p>
          <a:p>
            <a:pPr>
              <a:buFont typeface="Wingdings" pitchFamily="2" charset="2"/>
              <a:buChar char="l"/>
              <a:defRPr/>
            </a:pPr>
            <a:endParaRPr lang="en-US" sz="2200" dirty="0" smtClean="0">
              <a:ea typeface="+mn-ea"/>
              <a:cs typeface="+mn-cs"/>
            </a:endParaRPr>
          </a:p>
        </p:txBody>
      </p:sp>
      <p:sp>
        <p:nvSpPr>
          <p:cNvPr id="2765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3B04C8-6330-4C07-BF72-C009A3F11E57}" type="slidenum">
              <a:rPr lang="en-US" smtClean="0"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FE66B021-64B5-432B-AA82-1426576FD777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52ECA6D-13A2-43C6-95DF-67CB00F15086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505200"/>
            <a:ext cx="61722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99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10252</TotalTime>
  <Words>1457</Words>
  <Application>Microsoft Office PowerPoint</Application>
  <PresentationFormat>On-screen Show (4:3)</PresentationFormat>
  <Paragraphs>279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ＭＳ Ｐゴシック</vt:lpstr>
      <vt:lpstr>Wingdings</vt:lpstr>
      <vt:lpstr>Times New Roman</vt:lpstr>
      <vt:lpstr>Capsules</vt:lpstr>
      <vt:lpstr>Lesson 1 Computers and Computer Systems</vt:lpstr>
      <vt:lpstr>About the Presentations</vt:lpstr>
      <vt:lpstr>Objectives</vt:lpstr>
      <vt:lpstr>Objectives (continued)</vt:lpstr>
      <vt:lpstr>Vocabulary</vt:lpstr>
      <vt:lpstr>Vocabulary (continued)</vt:lpstr>
      <vt:lpstr>Understanding the Importance of Computers </vt:lpstr>
      <vt:lpstr>Understanding the Importance of Computers (continued)</vt:lpstr>
      <vt:lpstr>Defining Computers and Computer Systems</vt:lpstr>
      <vt:lpstr>Defining Computers and Computer Systems (continued)</vt:lpstr>
      <vt:lpstr>Classifying Computers</vt:lpstr>
      <vt:lpstr>Using Computer Systems</vt:lpstr>
      <vt:lpstr>Using Computer Systems (continued)</vt:lpstr>
      <vt:lpstr>Identifying System Components</vt:lpstr>
      <vt:lpstr>Identifying System Components (continued)</vt:lpstr>
      <vt:lpstr>Identifying System Components (continued)</vt:lpstr>
      <vt:lpstr>Identifying System Components (continued)</vt:lpstr>
      <vt:lpstr>Identifying System Components (continued)</vt:lpstr>
      <vt:lpstr>Identifying System Components (continued)</vt:lpstr>
      <vt:lpstr>Identifying System Components (continued)</vt:lpstr>
      <vt:lpstr>Identifying System Components (continued)</vt:lpstr>
      <vt:lpstr>Identifying System Components (continued)</vt:lpstr>
      <vt:lpstr>Identifying System Components (continued)</vt:lpstr>
      <vt:lpstr>Identifying System Components (continued)</vt:lpstr>
      <vt:lpstr>Identifying Types of Storage Devices</vt:lpstr>
      <vt:lpstr>Identifying Types of Storage Devices (continued)</vt:lpstr>
      <vt:lpstr>Identifying Types of Storage Devices (continued)</vt:lpstr>
      <vt:lpstr>Identifying Types of Storage Devices (continued)</vt:lpstr>
      <vt:lpstr>Caring for Storage Media</vt:lpstr>
      <vt:lpstr>Exploring Computers in Your Future</vt:lpstr>
      <vt:lpstr>Summary</vt:lpstr>
      <vt:lpstr>Summary (continued)</vt:lpstr>
      <vt:lpstr>Summary (continued)</vt:lpstr>
      <vt:lpstr>Summary (continued)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Computers and Computer Systems</dc:title>
  <dc:creator/>
  <cp:lastModifiedBy>Bobby Mort</cp:lastModifiedBy>
  <cp:revision>220</cp:revision>
  <dcterms:created xsi:type="dcterms:W3CDTF">2001-06-11T01:47:29Z</dcterms:created>
  <dcterms:modified xsi:type="dcterms:W3CDTF">2012-01-20T03:44:40Z</dcterms:modified>
</cp:coreProperties>
</file>